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68" r:id="rId3"/>
    <p:sldId id="264" r:id="rId4"/>
    <p:sldId id="265" r:id="rId5"/>
    <p:sldId id="266" r:id="rId6"/>
    <p:sldId id="267" r:id="rId7"/>
    <p:sldId id="261" r:id="rId8"/>
    <p:sldId id="262" r:id="rId9"/>
    <p:sldId id="263" r:id="rId10"/>
    <p:sldId id="257" r:id="rId11"/>
    <p:sldId id="258" r:id="rId12"/>
    <p:sldId id="259" r:id="rId13"/>
    <p:sldId id="260" r:id="rId14"/>
    <p:sldId id="269" r:id="rId15"/>
    <p:sldId id="270" r:id="rId16"/>
    <p:sldId id="272" r:id="rId17"/>
    <p:sldId id="271" r:id="rId18"/>
    <p:sldId id="275" r:id="rId19"/>
    <p:sldId id="273" r:id="rId20"/>
    <p:sldId id="274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8596" autoAdjust="0"/>
  </p:normalViewPr>
  <p:slideViewPr>
    <p:cSldViewPr snapToGrid="0">
      <p:cViewPr varScale="1">
        <p:scale>
          <a:sx n="90" d="100"/>
          <a:sy n="90" d="100"/>
        </p:scale>
        <p:origin x="13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DC22B-4C79-4D54-A790-3FC457D0A849}" type="datetimeFigureOut">
              <a:rPr lang="en-US" smtClean="0"/>
              <a:t>4/8/2018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27A631-BF53-4C97-A469-36BBB7061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31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285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Jeppesen Syllabus – Stage III Ground Lesson 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25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40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55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05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III, Lesson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59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III, Lesson 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770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14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Stage III, Lesson 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5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049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69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71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970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718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404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151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73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45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9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56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 Ground Lesson 09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EFAS Update: https://en.wikipedia.org/wiki/Flight_watch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EFAS now 122.2 – no more 122.0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Also FIS-B via ADS-B 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5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62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9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Jeppesen Syllabus – Stage III Ground Lesson 11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27A631-BF53-4C97-A469-36BBB70618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58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4/8/2018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fr.gov/cgi-bin/text-idx?SID=5f8dcd124e08c24465a100eb3d5324e2&amp;mc=true&amp;node=pt14.2.91&amp;rgn=div5#se14.2.91_1103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cfr.gov/cgi-bin/text-idx?SID=5f8dcd124e08c24465a100eb3d5324e2&amp;mc=true&amp;node=pt14.2.91&amp;rgn=div5#se14.2.91_1151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slide" Target="slide2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1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slide" Target="slide23.xml"/><Relationship Id="rId4" Type="http://schemas.openxmlformats.org/officeDocument/2006/relationships/slide" Target="slide19.xml"/><Relationship Id="rId9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F917-1F82-4CF2-9956-91988086FB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First Dual Cross Country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8E1A2-1BDC-4742-AFF5-C51869E5A7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682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E01E-A05F-48EB-83FC-43207A3E9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02240-4A6F-4F55-92A2-8374886E3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Pilotage and Dead Reckoning</a:t>
            </a:r>
          </a:p>
          <a:p>
            <a:pPr lvl="1"/>
            <a:r>
              <a:rPr lang="en-US" dirty="0"/>
              <a:t>Pilotage, </a:t>
            </a:r>
          </a:p>
          <a:p>
            <a:pPr lvl="1"/>
            <a:r>
              <a:rPr lang="en-US" dirty="0"/>
              <a:t>Dead Reckoning</a:t>
            </a:r>
          </a:p>
          <a:p>
            <a:pPr lvl="1"/>
            <a:r>
              <a:rPr lang="en-US" dirty="0"/>
              <a:t>Flight Planning</a:t>
            </a:r>
          </a:p>
          <a:p>
            <a:pPr lvl="1"/>
            <a:r>
              <a:rPr lang="en-US" dirty="0"/>
              <a:t>VFR Cruising Altitudes</a:t>
            </a:r>
          </a:p>
          <a:p>
            <a:pPr lvl="1"/>
            <a:r>
              <a:rPr lang="en-US" dirty="0"/>
              <a:t>Flight Plan</a:t>
            </a:r>
          </a:p>
          <a:p>
            <a:pPr lvl="1"/>
            <a:r>
              <a:rPr lang="en-US" dirty="0"/>
              <a:t>Lost Procedures</a:t>
            </a:r>
          </a:p>
        </p:txBody>
      </p:sp>
    </p:spTree>
    <p:extLst>
      <p:ext uri="{BB962C8B-B14F-4D97-AF65-F5344CB8AC3E}">
        <p14:creationId xmlns:p14="http://schemas.microsoft.com/office/powerpoint/2010/main" val="1109513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6DAC-B7E5-4531-BF89-8C78A16F1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A466A-1E73-42D7-885A-D14F100F2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VOR Navigation</a:t>
            </a:r>
          </a:p>
          <a:p>
            <a:pPr lvl="1"/>
            <a:r>
              <a:rPr lang="en-US" dirty="0"/>
              <a:t>Ground and Airborne equipment</a:t>
            </a:r>
          </a:p>
          <a:p>
            <a:pPr lvl="1"/>
            <a:r>
              <a:rPr lang="en-US" dirty="0"/>
              <a:t>VOR Orientation and Navigation</a:t>
            </a:r>
          </a:p>
          <a:p>
            <a:pPr lvl="1"/>
            <a:r>
              <a:rPr lang="en-US" dirty="0"/>
              <a:t>VOR Checkpoints and Test signals</a:t>
            </a:r>
          </a:p>
          <a:p>
            <a:pPr lvl="1"/>
            <a:r>
              <a:rPr lang="en-US" dirty="0"/>
              <a:t>VOR Precautions</a:t>
            </a:r>
          </a:p>
          <a:p>
            <a:pPr lvl="1"/>
            <a:r>
              <a:rPr lang="en-US" dirty="0"/>
              <a:t>HIS</a:t>
            </a:r>
          </a:p>
          <a:p>
            <a:pPr lvl="1"/>
            <a:r>
              <a:rPr lang="en-US" dirty="0"/>
              <a:t>DME</a:t>
            </a:r>
          </a:p>
        </p:txBody>
      </p:sp>
    </p:spTree>
    <p:extLst>
      <p:ext uri="{BB962C8B-B14F-4D97-AF65-F5344CB8AC3E}">
        <p14:creationId xmlns:p14="http://schemas.microsoft.com/office/powerpoint/2010/main" val="2383024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A802-DB2C-457A-B9E2-E6A5BB97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F8D3-338D-482B-979B-887FFC014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ADF Navigation</a:t>
            </a:r>
          </a:p>
          <a:p>
            <a:pPr lvl="1"/>
            <a:r>
              <a:rPr lang="en-US" dirty="0"/>
              <a:t>ADF Equipment</a:t>
            </a:r>
          </a:p>
          <a:p>
            <a:pPr lvl="1"/>
            <a:r>
              <a:rPr lang="en-US" dirty="0"/>
              <a:t>Orientation</a:t>
            </a:r>
          </a:p>
          <a:p>
            <a:pPr lvl="1"/>
            <a:r>
              <a:rPr lang="en-US" dirty="0"/>
              <a:t>Homing</a:t>
            </a:r>
          </a:p>
          <a:p>
            <a:pPr lvl="1"/>
            <a:r>
              <a:rPr lang="en-US" dirty="0"/>
              <a:t>ADF Intercepts and Tracking</a:t>
            </a:r>
          </a:p>
          <a:p>
            <a:pPr lvl="1"/>
            <a:r>
              <a:rPr lang="en-US" dirty="0"/>
              <a:t>Movable Card Indicator</a:t>
            </a:r>
          </a:p>
          <a:p>
            <a:pPr lvl="1"/>
            <a:r>
              <a:rPr lang="en-US" dirty="0"/>
              <a:t>RMI (Radio Magnetic Indicator)</a:t>
            </a:r>
          </a:p>
          <a:p>
            <a:pPr lvl="1"/>
            <a:r>
              <a:rPr lang="en-US" dirty="0"/>
              <a:t>ADF Limitations</a:t>
            </a:r>
          </a:p>
        </p:txBody>
      </p:sp>
    </p:spTree>
    <p:extLst>
      <p:ext uri="{BB962C8B-B14F-4D97-AF65-F5344CB8AC3E}">
        <p14:creationId xmlns:p14="http://schemas.microsoft.com/office/powerpoint/2010/main" val="2600315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5496-5E4E-4842-9827-617E1EE4C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7905C-AE3A-4EBA-A741-FD1D1319D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Advanced Navigation</a:t>
            </a:r>
          </a:p>
          <a:p>
            <a:pPr lvl="1"/>
            <a:r>
              <a:rPr lang="en-US" dirty="0"/>
              <a:t>VOR/DME based navigation</a:t>
            </a:r>
          </a:p>
          <a:p>
            <a:pPr lvl="1"/>
            <a:r>
              <a:rPr lang="en-US" dirty="0"/>
              <a:t>INS </a:t>
            </a:r>
          </a:p>
          <a:p>
            <a:pPr lvl="1"/>
            <a:r>
              <a:rPr lang="en-US" dirty="0"/>
              <a:t>GPS</a:t>
            </a:r>
          </a:p>
        </p:txBody>
      </p:sp>
    </p:spTree>
    <p:extLst>
      <p:ext uri="{BB962C8B-B14F-4D97-AF65-F5344CB8AC3E}">
        <p14:creationId xmlns:p14="http://schemas.microsoft.com/office/powerpoint/2010/main" val="749634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71ADB-EBAC-4AFE-9041-260DF1FC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EC9D-231C-49D1-80F8-1C0588283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flight planning process</a:t>
            </a:r>
          </a:p>
          <a:p>
            <a:pPr lvl="1"/>
            <a:r>
              <a:rPr lang="en-US" dirty="0"/>
              <a:t>Developing a route</a:t>
            </a:r>
          </a:p>
          <a:p>
            <a:pPr lvl="1"/>
            <a:r>
              <a:rPr lang="en-US" dirty="0"/>
              <a:t>Preflight weather briefing</a:t>
            </a:r>
          </a:p>
          <a:p>
            <a:pPr lvl="1"/>
            <a:r>
              <a:rPr lang="en-US" dirty="0"/>
              <a:t>Completing a Navigation Log</a:t>
            </a:r>
          </a:p>
          <a:p>
            <a:pPr lvl="1"/>
            <a:r>
              <a:rPr lang="en-US" dirty="0"/>
              <a:t>Flight Plan – creating and filing</a:t>
            </a:r>
          </a:p>
          <a:p>
            <a:pPr lvl="1"/>
            <a:r>
              <a:rPr lang="en-US" dirty="0"/>
              <a:t>Preflight inspection</a:t>
            </a:r>
          </a:p>
        </p:txBody>
      </p:sp>
    </p:spTree>
    <p:extLst>
      <p:ext uri="{BB962C8B-B14F-4D97-AF65-F5344CB8AC3E}">
        <p14:creationId xmlns:p14="http://schemas.microsoft.com/office/powerpoint/2010/main" val="7915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71ADB-EBAC-4AFE-9041-260DF1FCD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2EC9D-231C-49D1-80F8-1C0588283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Flight</a:t>
            </a:r>
          </a:p>
          <a:p>
            <a:pPr lvl="1"/>
            <a:r>
              <a:rPr lang="en-US" dirty="0"/>
              <a:t>Departure – KCRQ</a:t>
            </a:r>
          </a:p>
          <a:p>
            <a:pPr lvl="1"/>
            <a:r>
              <a:rPr lang="en-US" dirty="0"/>
              <a:t>Destination – KCNO (Chino)</a:t>
            </a:r>
          </a:p>
          <a:p>
            <a:pPr lvl="1"/>
            <a:r>
              <a:rPr lang="en-US" dirty="0"/>
              <a:t>Diversion airport</a:t>
            </a:r>
          </a:p>
          <a:p>
            <a:pPr lvl="1"/>
            <a:r>
              <a:rPr lang="en-US" dirty="0"/>
              <a:t>Return to KCRQ</a:t>
            </a:r>
          </a:p>
          <a:p>
            <a:pPr lvl="1"/>
            <a:r>
              <a:rPr lang="en-US" dirty="0"/>
              <a:t>Two souls; Student and CFI both in front seat (JD is 145 lbs.)</a:t>
            </a:r>
          </a:p>
          <a:p>
            <a:pPr lvl="1"/>
            <a:r>
              <a:rPr lang="en-US" dirty="0"/>
              <a:t>Full fuel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15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0759-1ABE-4A40-B397-4068F89E7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Country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0A6DF-F1C1-4B8C-B6C0-485A11310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dirty="0" err="1"/>
              <a:t>Regs</a:t>
            </a:r>
            <a:r>
              <a:rPr lang="en-US" dirty="0"/>
              <a:t> – what do we need?</a:t>
            </a:r>
          </a:p>
          <a:p>
            <a:pPr lvl="1"/>
            <a:r>
              <a:rPr lang="en-US" dirty="0"/>
              <a:t>Called out in CFR 14, Part 91, </a:t>
            </a:r>
            <a:r>
              <a:rPr lang="en-US" dirty="0">
                <a:hlinkClick r:id="rId3"/>
              </a:rPr>
              <a:t>91.103</a:t>
            </a:r>
            <a:r>
              <a:rPr lang="en-US" dirty="0"/>
              <a:t> (preflight action)</a:t>
            </a:r>
          </a:p>
          <a:p>
            <a:pPr lvl="2"/>
            <a:r>
              <a:rPr lang="en-US" dirty="0"/>
              <a:t>Weather reports and forecasts (WX-Brief/DUATS)</a:t>
            </a:r>
          </a:p>
          <a:p>
            <a:pPr lvl="2"/>
            <a:r>
              <a:rPr lang="en-US" dirty="0"/>
              <a:t>Fuel requirements for the flight</a:t>
            </a:r>
          </a:p>
          <a:p>
            <a:pPr lvl="2"/>
            <a:r>
              <a:rPr lang="en-US" dirty="0"/>
              <a:t>Alternatives if the flight cannot be completed (diversion)</a:t>
            </a:r>
          </a:p>
          <a:p>
            <a:pPr lvl="2"/>
            <a:r>
              <a:rPr lang="en-US" dirty="0"/>
              <a:t>Runway lengths at airport of intended use (ANY flight - Chart Supplement, Sectional)</a:t>
            </a:r>
          </a:p>
          <a:p>
            <a:pPr lvl="2"/>
            <a:r>
              <a:rPr lang="en-US" dirty="0"/>
              <a:t>Takeoff and Landing performance data (POH/AFM)</a:t>
            </a:r>
          </a:p>
          <a:p>
            <a:pPr lvl="1"/>
            <a:r>
              <a:rPr lang="en-US" dirty="0"/>
              <a:t>Fuel requirements. VFR day requirements (</a:t>
            </a:r>
            <a:r>
              <a:rPr lang="en-US" dirty="0">
                <a:hlinkClick r:id="rId4"/>
              </a:rPr>
              <a:t>91.151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First airport, alternate then 30 minutes at normal cruise</a:t>
            </a:r>
          </a:p>
          <a:p>
            <a:pPr lvl="3"/>
            <a:r>
              <a:rPr lang="en-US" dirty="0"/>
              <a:t>Night – 45 mins</a:t>
            </a:r>
          </a:p>
        </p:txBody>
      </p:sp>
    </p:spTree>
    <p:extLst>
      <p:ext uri="{BB962C8B-B14F-4D97-AF65-F5344CB8AC3E}">
        <p14:creationId xmlns:p14="http://schemas.microsoft.com/office/powerpoint/2010/main" val="170509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6388D-48C4-415D-9F2F-F5949B3FA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7608-8EEA-4557-9548-3B3DD8FAE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Sectional Chart</a:t>
            </a:r>
          </a:p>
          <a:p>
            <a:r>
              <a:rPr lang="en-US" dirty="0"/>
              <a:t>Chart Supplement</a:t>
            </a:r>
          </a:p>
          <a:p>
            <a:r>
              <a:rPr lang="en-US" dirty="0"/>
              <a:t>Flight Computer (E6B)</a:t>
            </a:r>
          </a:p>
          <a:p>
            <a:r>
              <a:rPr lang="en-US" dirty="0"/>
              <a:t>Plotter </a:t>
            </a:r>
          </a:p>
          <a:p>
            <a:r>
              <a:rPr lang="en-US" dirty="0"/>
              <a:t>Weight and Balance information for our airplane</a:t>
            </a:r>
          </a:p>
          <a:p>
            <a:r>
              <a:rPr lang="en-US" dirty="0"/>
              <a:t>Flight Performance for our airplane</a:t>
            </a:r>
          </a:p>
          <a:p>
            <a:r>
              <a:rPr lang="en-US" dirty="0"/>
              <a:t>A Navigation Log (Jeppesen in this case)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128890D8-87DE-4DBB-AE4E-33D00923E2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2737508"/>
                  </p:ext>
                </p:extLst>
              </p:nvPr>
            </p:nvGraphicFramePr>
            <p:xfrm>
              <a:off x="7670490" y="4873699"/>
              <a:ext cx="3048000" cy="1714500"/>
            </p:xfrm>
            <a:graphic>
              <a:graphicData uri="http://schemas.microsoft.com/office/powerpoint/2016/slidezoom">
                <pslz:sldZm>
                  <pslz:sldZmObj sldId="273" cId="3366009193">
                    <pslz:zmPr id="{7BA3D825-D405-4B66-820D-6E7E47C637A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128890D8-87DE-4DBB-AE4E-33D00923E2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70490" y="487369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41D6E78D-E9A4-4FF3-891C-39851D8F09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5864231"/>
                  </p:ext>
                </p:extLst>
              </p:nvPr>
            </p:nvGraphicFramePr>
            <p:xfrm>
              <a:off x="6624955" y="2598184"/>
              <a:ext cx="3048000" cy="1714500"/>
            </p:xfrm>
            <a:graphic>
              <a:graphicData uri="http://schemas.microsoft.com/office/powerpoint/2016/slidezoom">
                <pslz:sldZm>
                  <pslz:sldZmObj sldId="276" cId="498045874">
                    <pslz:zmPr id="{727BFF8C-E99E-4DF5-AD2D-8F4392F7AD1A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41D6E78D-E9A4-4FF3-891C-39851D8F09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4955" y="2598184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609988A5-E4BA-4E78-89C4-CD2C00D2F1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7458045"/>
                  </p:ext>
                </p:extLst>
              </p:nvPr>
            </p:nvGraphicFramePr>
            <p:xfrm>
              <a:off x="9105468" y="3034266"/>
              <a:ext cx="3048000" cy="1714500"/>
            </p:xfrm>
            <a:graphic>
              <a:graphicData uri="http://schemas.microsoft.com/office/powerpoint/2016/slidezoom">
                <pslz:sldZm>
                  <pslz:sldZmObj sldId="277" cId="805556664">
                    <pslz:zmPr id="{20DCDAEB-9D11-4AA0-BF7E-C61D71794907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609988A5-E4BA-4E78-89C4-CD2C00D2F1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05468" y="3034266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1" name="Slide Zoom 10">
                <a:extLst>
                  <a:ext uri="{FF2B5EF4-FFF2-40B4-BE49-F238E27FC236}">
                    <a16:creationId xmlns:a16="http://schemas.microsoft.com/office/drawing/2014/main" id="{4857FB9C-A89D-473A-83E6-3675656854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5797418"/>
                  </p:ext>
                </p:extLst>
              </p:nvPr>
            </p:nvGraphicFramePr>
            <p:xfrm>
              <a:off x="5151411" y="5377713"/>
              <a:ext cx="2631622" cy="1480287"/>
            </p:xfrm>
            <a:graphic>
              <a:graphicData uri="http://schemas.microsoft.com/office/powerpoint/2016/slidezoom">
                <pslz:sldZm>
                  <pslz:sldZmObj sldId="278" cId="39999284">
                    <pslz:zmPr id="{7D04536C-44D9-455B-8F41-702ACA33E204}" returnToParent="0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631622" cy="148028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1" name="Slide Zoom 10">
                <a:hlinkClick r:id="rId10" action="ppaction://hlinksldjump"/>
                <a:extLst>
                  <a:ext uri="{FF2B5EF4-FFF2-40B4-BE49-F238E27FC236}">
                    <a16:creationId xmlns:a16="http://schemas.microsoft.com/office/drawing/2014/main" id="{4857FB9C-A89D-473A-83E6-3675656854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151411" y="5377713"/>
                <a:ext cx="2631622" cy="1480287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8E22C355-A4B4-4F45-8495-ECC70AACAC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8525169"/>
                  </p:ext>
                </p:extLst>
              </p:nvPr>
            </p:nvGraphicFramePr>
            <p:xfrm>
              <a:off x="4118606" y="2663751"/>
              <a:ext cx="2348616" cy="1321096"/>
            </p:xfrm>
            <a:graphic>
              <a:graphicData uri="http://schemas.microsoft.com/office/powerpoint/2016/slidezoom">
                <pslz:sldZm>
                  <pslz:sldZmObj sldId="279" cId="3032150220">
                    <pslz:zmPr id="{5D4DE5AC-B2CA-4036-8169-9D8725108CC5}" returnToParent="0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348616" cy="132109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8E22C355-A4B4-4F45-8495-ECC70AACAC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18606" y="2663751"/>
                <a:ext cx="2348616" cy="132109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8293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2C2758-47D1-4DA9-8DC7-F98A435B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728511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05FE83-BE86-4DEC-BD7F-CC5EA6E42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009" y="-1"/>
            <a:ext cx="9292856" cy="688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009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DDE1-718C-4265-BEEA-B76687E9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leading up to XC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0D42A-D84B-44AC-BE32-63A203B40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Stage I, Lesson 4</a:t>
            </a:r>
          </a:p>
          <a:p>
            <a:pPr lvl="1"/>
            <a:r>
              <a:rPr lang="en-US" dirty="0"/>
              <a:t>Safety of flight, Airports, Aeronautical charts, Airspace</a:t>
            </a:r>
          </a:p>
          <a:p>
            <a:r>
              <a:rPr lang="en-US" dirty="0"/>
              <a:t>Stage I Lesson 5</a:t>
            </a:r>
          </a:p>
          <a:p>
            <a:pPr lvl="1"/>
            <a:r>
              <a:rPr lang="en-US" dirty="0"/>
              <a:t>RADAR and ATC, Radio Procedures, Sources of Flight Info</a:t>
            </a:r>
          </a:p>
          <a:p>
            <a:r>
              <a:rPr lang="en-US" dirty="0"/>
              <a:t>Stage II, Lesson 9</a:t>
            </a:r>
          </a:p>
          <a:p>
            <a:pPr lvl="1"/>
            <a:r>
              <a:rPr lang="en-US" dirty="0"/>
              <a:t>Weather Forecasting Process, Printed Reports and Forecasts, Graphic Weather Products, Sources of Weather Info</a:t>
            </a:r>
          </a:p>
          <a:p>
            <a:r>
              <a:rPr lang="en-US" dirty="0"/>
              <a:t>Stage III, Lesson 11</a:t>
            </a:r>
          </a:p>
          <a:p>
            <a:pPr lvl="1"/>
            <a:r>
              <a:rPr lang="en-US" dirty="0"/>
              <a:t>Predicting Performance, Weight and Balance, Flight Computers</a:t>
            </a:r>
          </a:p>
          <a:p>
            <a:r>
              <a:rPr lang="en-US" dirty="0"/>
              <a:t>Stage III, Lesson 12</a:t>
            </a:r>
          </a:p>
          <a:p>
            <a:pPr lvl="1"/>
            <a:r>
              <a:rPr lang="en-US" dirty="0"/>
              <a:t>Pilotage and Dead Reckoning, VOR Navigation, ADF Navigation, Advanced Navigation (VORDME/GPS/INS)</a:t>
            </a:r>
          </a:p>
          <a:p>
            <a:r>
              <a:rPr lang="en-US" dirty="0">
                <a:hlinkClick r:id="rId3" action="ppaction://hlinksldjump"/>
              </a:rPr>
              <a:t>NOW we plan a dual cross country flight!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230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38C667-81FB-4523-A591-167DB9C8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909" y="0"/>
            <a:ext cx="9024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852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2D39F3-DC76-479C-A8AA-717C3A68F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694" y="0"/>
            <a:ext cx="7316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45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0123D6-7454-4692-8108-129628912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087" y="252412"/>
            <a:ext cx="77438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56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30CD4F-C4B8-411E-8E15-E24A65126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050"/>
            <a:ext cx="117348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9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D3B8C6-3755-4510-A633-054D3DADD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437" y="319087"/>
            <a:ext cx="9763125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50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Forecasting Process</a:t>
            </a:r>
          </a:p>
          <a:p>
            <a:pPr lvl="1"/>
            <a:r>
              <a:rPr lang="en-US" dirty="0"/>
              <a:t>Forecasting methods</a:t>
            </a:r>
          </a:p>
          <a:p>
            <a:pPr lvl="1"/>
            <a:r>
              <a:rPr lang="en-US" dirty="0"/>
              <a:t>Types of forecasts</a:t>
            </a:r>
          </a:p>
          <a:p>
            <a:pPr lvl="1"/>
            <a:r>
              <a:rPr lang="en-US" dirty="0"/>
              <a:t>Compiling and processing weather data</a:t>
            </a:r>
          </a:p>
          <a:p>
            <a:pPr lvl="1"/>
            <a:r>
              <a:rPr lang="en-US" dirty="0"/>
              <a:t>Forecasting accuracy and limitations</a:t>
            </a:r>
          </a:p>
        </p:txBody>
      </p:sp>
    </p:spTree>
    <p:extLst>
      <p:ext uri="{BB962C8B-B14F-4D97-AF65-F5344CB8AC3E}">
        <p14:creationId xmlns:p14="http://schemas.microsoft.com/office/powerpoint/2010/main" val="314488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Printed Reports and Forecasts</a:t>
            </a:r>
          </a:p>
          <a:p>
            <a:pPr lvl="1"/>
            <a:r>
              <a:rPr lang="en-US" dirty="0"/>
              <a:t>Aviation Routine Weather Report (METAR)</a:t>
            </a:r>
          </a:p>
          <a:p>
            <a:pPr lvl="1"/>
            <a:r>
              <a:rPr lang="en-US" dirty="0"/>
              <a:t>Radar Weather Reports</a:t>
            </a:r>
          </a:p>
          <a:p>
            <a:pPr lvl="1"/>
            <a:r>
              <a:rPr lang="en-US" dirty="0"/>
              <a:t>Pilot Weather Reports</a:t>
            </a:r>
          </a:p>
          <a:p>
            <a:pPr lvl="1"/>
            <a:r>
              <a:rPr lang="en-US" dirty="0"/>
              <a:t>Terminal Aerodrome Forecasts (TAF)</a:t>
            </a:r>
          </a:p>
          <a:p>
            <a:pPr lvl="1"/>
            <a:r>
              <a:rPr lang="en-US" dirty="0"/>
              <a:t>Aviation Area Forecast (FA)</a:t>
            </a:r>
          </a:p>
          <a:p>
            <a:pPr lvl="1"/>
            <a:r>
              <a:rPr lang="en-US" dirty="0"/>
              <a:t>Winds and Temperature Aloft Forecasts</a:t>
            </a:r>
          </a:p>
          <a:p>
            <a:pPr lvl="1"/>
            <a:r>
              <a:rPr lang="en-US" dirty="0"/>
              <a:t>Severe Weather Reports and Forecasts</a:t>
            </a:r>
          </a:p>
          <a:p>
            <a:pPr lvl="1"/>
            <a:r>
              <a:rPr lang="en-US" dirty="0"/>
              <a:t>AIRMET/SIGMET/Convective SIGMET</a:t>
            </a:r>
          </a:p>
        </p:txBody>
      </p:sp>
    </p:spTree>
    <p:extLst>
      <p:ext uri="{BB962C8B-B14F-4D97-AF65-F5344CB8AC3E}">
        <p14:creationId xmlns:p14="http://schemas.microsoft.com/office/powerpoint/2010/main" val="77873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Graphic Weather Products</a:t>
            </a:r>
          </a:p>
          <a:p>
            <a:pPr lvl="1"/>
            <a:r>
              <a:rPr lang="en-US" dirty="0"/>
              <a:t>Surface analysis chart</a:t>
            </a:r>
          </a:p>
          <a:p>
            <a:pPr lvl="1"/>
            <a:r>
              <a:rPr lang="en-US" dirty="0"/>
              <a:t>Weather Depiction Chart</a:t>
            </a:r>
          </a:p>
          <a:p>
            <a:pPr lvl="1"/>
            <a:r>
              <a:rPr lang="en-US" dirty="0"/>
              <a:t>Radar Summary Chart</a:t>
            </a:r>
          </a:p>
          <a:p>
            <a:pPr lvl="1"/>
            <a:r>
              <a:rPr lang="en-US" dirty="0"/>
              <a:t>Satellite Weather Pictures</a:t>
            </a:r>
          </a:p>
          <a:p>
            <a:pPr lvl="1"/>
            <a:r>
              <a:rPr lang="en-US" dirty="0"/>
              <a:t>Low-level Significant Weather Prog Charts</a:t>
            </a:r>
          </a:p>
          <a:p>
            <a:pPr lvl="1"/>
            <a:r>
              <a:rPr lang="en-US" dirty="0"/>
              <a:t>Convective Outlook Chart</a:t>
            </a:r>
          </a:p>
          <a:p>
            <a:pPr lvl="1"/>
            <a:r>
              <a:rPr lang="en-US" dirty="0"/>
              <a:t>Forecast Winds and Temperatures Aloft Chart</a:t>
            </a:r>
          </a:p>
          <a:p>
            <a:pPr lvl="1"/>
            <a:r>
              <a:rPr lang="en-US" dirty="0"/>
              <a:t>Volcanic Ash Forecast and Dispersion Chart</a:t>
            </a:r>
          </a:p>
        </p:txBody>
      </p:sp>
    </p:spTree>
    <p:extLst>
      <p:ext uri="{BB962C8B-B14F-4D97-AF65-F5344CB8AC3E}">
        <p14:creationId xmlns:p14="http://schemas.microsoft.com/office/powerpoint/2010/main" val="3879300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8E76B-619E-411E-B2C0-938D1A02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–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35487-D0F8-4B74-967A-379F11468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3416300"/>
          </a:xfrm>
        </p:spPr>
        <p:txBody>
          <a:bodyPr/>
          <a:lstStyle/>
          <a:p>
            <a:r>
              <a:rPr lang="en-US" dirty="0"/>
              <a:t>Source of Weather Information</a:t>
            </a:r>
          </a:p>
          <a:p>
            <a:pPr lvl="1"/>
            <a:r>
              <a:rPr lang="en-US" dirty="0"/>
              <a:t>Pre-flight weather sources</a:t>
            </a:r>
          </a:p>
          <a:p>
            <a:pPr lvl="1"/>
            <a:r>
              <a:rPr lang="en-US" dirty="0"/>
              <a:t>In-flight weather sources</a:t>
            </a:r>
          </a:p>
          <a:p>
            <a:pPr lvl="1"/>
            <a:r>
              <a:rPr lang="en-US" dirty="0" err="1"/>
              <a:t>Enroute</a:t>
            </a:r>
            <a:r>
              <a:rPr lang="en-US" dirty="0"/>
              <a:t> Flight Advisory Service</a:t>
            </a:r>
          </a:p>
          <a:p>
            <a:pPr lvl="1"/>
            <a:r>
              <a:rPr lang="en-US" dirty="0"/>
              <a:t>Weather Radar Services</a:t>
            </a:r>
          </a:p>
          <a:p>
            <a:pPr lvl="1"/>
            <a:r>
              <a:rPr lang="en-US" dirty="0"/>
              <a:t>Automated Weather Reporting Systems</a:t>
            </a:r>
          </a:p>
        </p:txBody>
      </p:sp>
    </p:spTree>
    <p:extLst>
      <p:ext uri="{BB962C8B-B14F-4D97-AF65-F5344CB8AC3E}">
        <p14:creationId xmlns:p14="http://schemas.microsoft.com/office/powerpoint/2010/main" val="245018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Performance</a:t>
            </a:r>
          </a:p>
          <a:p>
            <a:pPr lvl="1"/>
            <a:r>
              <a:rPr lang="en-US" dirty="0"/>
              <a:t>Aircraft Performance and Design</a:t>
            </a:r>
          </a:p>
          <a:p>
            <a:pPr lvl="1"/>
            <a:r>
              <a:rPr lang="en-US" dirty="0"/>
              <a:t>Chart Presentations (Sectional, TAC etc.)</a:t>
            </a:r>
          </a:p>
          <a:p>
            <a:pPr lvl="1"/>
            <a:r>
              <a:rPr lang="en-US" dirty="0"/>
              <a:t>Factors affecting performance</a:t>
            </a:r>
          </a:p>
          <a:p>
            <a:pPr lvl="1"/>
            <a:r>
              <a:rPr lang="en-US" dirty="0"/>
              <a:t>Takeoff and Landing performance</a:t>
            </a:r>
          </a:p>
          <a:p>
            <a:pPr lvl="1"/>
            <a:r>
              <a:rPr lang="en-US" dirty="0"/>
              <a:t>Climb Performance</a:t>
            </a:r>
          </a:p>
          <a:p>
            <a:pPr lvl="1"/>
            <a:r>
              <a:rPr lang="en-US" dirty="0"/>
              <a:t>Cruise Performance</a:t>
            </a:r>
          </a:p>
          <a:p>
            <a:pPr lvl="1"/>
            <a:r>
              <a:rPr lang="en-US" dirty="0"/>
              <a:t>Using Performance Charts</a:t>
            </a:r>
          </a:p>
        </p:txBody>
      </p:sp>
    </p:spTree>
    <p:extLst>
      <p:ext uri="{BB962C8B-B14F-4D97-AF65-F5344CB8AC3E}">
        <p14:creationId xmlns:p14="http://schemas.microsoft.com/office/powerpoint/2010/main" val="2464943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Weight and Balance</a:t>
            </a:r>
          </a:p>
          <a:p>
            <a:pPr lvl="1"/>
            <a:r>
              <a:rPr lang="en-US" dirty="0"/>
              <a:t>Importance of Weight</a:t>
            </a:r>
          </a:p>
          <a:p>
            <a:pPr lvl="1"/>
            <a:r>
              <a:rPr lang="en-US" dirty="0"/>
              <a:t>Importance of Balance</a:t>
            </a:r>
          </a:p>
          <a:p>
            <a:pPr lvl="1"/>
            <a:r>
              <a:rPr lang="en-US" dirty="0"/>
              <a:t>Terminology</a:t>
            </a:r>
          </a:p>
          <a:p>
            <a:pPr lvl="1"/>
            <a:r>
              <a:rPr lang="en-US" dirty="0"/>
              <a:t>Principles of Weight and Balance</a:t>
            </a:r>
          </a:p>
          <a:p>
            <a:pPr lvl="1"/>
            <a:r>
              <a:rPr lang="en-US" dirty="0"/>
              <a:t>Computation Method</a:t>
            </a:r>
          </a:p>
          <a:p>
            <a:pPr lvl="1"/>
            <a:r>
              <a:rPr lang="en-US" dirty="0"/>
              <a:t>Table Method</a:t>
            </a:r>
          </a:p>
          <a:p>
            <a:pPr lvl="1"/>
            <a:r>
              <a:rPr lang="en-US" dirty="0"/>
              <a:t>Graph Method</a:t>
            </a:r>
          </a:p>
          <a:p>
            <a:pPr lvl="1"/>
            <a:r>
              <a:rPr lang="en-US" dirty="0"/>
              <a:t>Weight shift formula</a:t>
            </a:r>
          </a:p>
          <a:p>
            <a:pPr lvl="1"/>
            <a:r>
              <a:rPr lang="en-US" dirty="0"/>
              <a:t>Effects of operating at High Total Weights</a:t>
            </a:r>
          </a:p>
          <a:p>
            <a:pPr lvl="1"/>
            <a:r>
              <a:rPr lang="en-US" dirty="0"/>
              <a:t>Flight at various CG positions</a:t>
            </a:r>
          </a:p>
        </p:txBody>
      </p:sp>
    </p:spTree>
    <p:extLst>
      <p:ext uri="{BB962C8B-B14F-4D97-AF65-F5344CB8AC3E}">
        <p14:creationId xmlns:p14="http://schemas.microsoft.com/office/powerpoint/2010/main" val="275855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BD4A-B199-4495-93A8-4D1A41DEF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Review…questions?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354C1-EDCF-4BC5-8D0C-AE6B17732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Flight Computers</a:t>
            </a:r>
          </a:p>
          <a:p>
            <a:pPr lvl="1"/>
            <a:r>
              <a:rPr lang="en-US" dirty="0"/>
              <a:t>Mechanical Flight Computers</a:t>
            </a:r>
          </a:p>
          <a:p>
            <a:pPr lvl="1"/>
            <a:r>
              <a:rPr lang="en-US" dirty="0"/>
              <a:t>Time, speed and distance</a:t>
            </a:r>
          </a:p>
          <a:p>
            <a:pPr lvl="1"/>
            <a:r>
              <a:rPr lang="en-US" dirty="0"/>
              <a:t>Airspeed and Density Altitude Computations</a:t>
            </a:r>
          </a:p>
          <a:p>
            <a:pPr lvl="1"/>
            <a:r>
              <a:rPr lang="en-US" dirty="0"/>
              <a:t>Wind Problems</a:t>
            </a:r>
          </a:p>
          <a:p>
            <a:pPr lvl="1"/>
            <a:r>
              <a:rPr lang="en-US" dirty="0"/>
              <a:t>Conversions</a:t>
            </a:r>
          </a:p>
          <a:p>
            <a:pPr lvl="1"/>
            <a:r>
              <a:rPr lang="en-US" dirty="0"/>
              <a:t>Solving multi-part problems</a:t>
            </a:r>
          </a:p>
        </p:txBody>
      </p:sp>
    </p:spTree>
    <p:extLst>
      <p:ext uri="{BB962C8B-B14F-4D97-AF65-F5344CB8AC3E}">
        <p14:creationId xmlns:p14="http://schemas.microsoft.com/office/powerpoint/2010/main" val="33520020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85</TotalTime>
  <Words>776</Words>
  <Application>Microsoft Office PowerPoint</Application>
  <PresentationFormat>Widescreen</PresentationFormat>
  <Paragraphs>184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3</vt:lpstr>
      <vt:lpstr>Ion Boardroom</vt:lpstr>
      <vt:lpstr>First Dual Cross Country</vt:lpstr>
      <vt:lpstr>Lessons leading up to XC</vt:lpstr>
      <vt:lpstr>Review – Questions?</vt:lpstr>
      <vt:lpstr>Review – Questions?</vt:lpstr>
      <vt:lpstr>Review – Questions?</vt:lpstr>
      <vt:lpstr>Review – Questions?</vt:lpstr>
      <vt:lpstr>Review…questions?</vt:lpstr>
      <vt:lpstr>Review…questions?</vt:lpstr>
      <vt:lpstr>Review…questions?</vt:lpstr>
      <vt:lpstr>Review…questions?</vt:lpstr>
      <vt:lpstr>Review…questions?</vt:lpstr>
      <vt:lpstr>Review…questions?</vt:lpstr>
      <vt:lpstr>Review…questions?</vt:lpstr>
      <vt:lpstr>Cross Country Planning</vt:lpstr>
      <vt:lpstr>Cross Country Planning</vt:lpstr>
      <vt:lpstr>Cross Country Planning</vt:lpstr>
      <vt:lpstr>What do we need?</vt:lpstr>
      <vt:lpstr>Appendix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Dual Cross Country</dc:title>
  <dc:creator>JD Marymee</dc:creator>
  <cp:lastModifiedBy>JD Marymee</cp:lastModifiedBy>
  <cp:revision>24</cp:revision>
  <dcterms:created xsi:type="dcterms:W3CDTF">2018-04-08T21:01:55Z</dcterms:created>
  <dcterms:modified xsi:type="dcterms:W3CDTF">2018-04-08T22:27:53Z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jmarymee@microsoft.com</vt:lpwstr>
  </property>
  <property fmtid="{D5CDD505-2E9C-101B-9397-08002B2CF9AE}" pid="5" name="MSIP_Label_f42aa342-8706-4288-bd11-ebb85995028c_SetDate">
    <vt:lpwstr>2018-04-08T21:05:06.1272111Z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